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78" r:id="rId4"/>
    <p:sldId id="277" r:id="rId5"/>
    <p:sldId id="279" r:id="rId6"/>
    <p:sldId id="257" r:id="rId7"/>
    <p:sldId id="258" r:id="rId8"/>
    <p:sldId id="266" r:id="rId9"/>
    <p:sldId id="267" r:id="rId10"/>
    <p:sldId id="290" r:id="rId11"/>
    <p:sldId id="268" r:id="rId12"/>
    <p:sldId id="28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64" r:id="rId21"/>
    <p:sldId id="270" r:id="rId22"/>
    <p:sldId id="262" r:id="rId23"/>
    <p:sldId id="271" r:id="rId24"/>
    <p:sldId id="269" r:id="rId25"/>
    <p:sldId id="287" r:id="rId26"/>
    <p:sldId id="272" r:id="rId27"/>
    <p:sldId id="273" r:id="rId28"/>
    <p:sldId id="274" r:id="rId29"/>
    <p:sldId id="265" r:id="rId30"/>
    <p:sldId id="275" r:id="rId31"/>
    <p:sldId id="276" r:id="rId32"/>
    <p:sldId id="263" r:id="rId33"/>
    <p:sldId id="293" r:id="rId34"/>
    <p:sldId id="291" r:id="rId35"/>
    <p:sldId id="29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5085183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 smtClean="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r>
              <a:rPr lang="ru-RU" sz="2000" b="1" i="1" dirty="0" err="1" smtClean="0">
                <a:latin typeface="Bahnschrift Light Condensed" panose="020B0502040204020203" pitchFamily="34" charset="0"/>
              </a:rPr>
              <a:t>Зборовская</a:t>
            </a:r>
            <a:r>
              <a:rPr lang="ru-RU" sz="2000" b="1" i="1" dirty="0" smtClean="0">
                <a:latin typeface="Bahnschrift Light Condensed" panose="020B0502040204020203" pitchFamily="34" charset="0"/>
              </a:rPr>
              <a:t> Галина Александровна</a:t>
            </a:r>
          </a:p>
          <a:p>
            <a:r>
              <a:rPr lang="ru-RU" sz="2000" b="1" i="1" dirty="0">
                <a:latin typeface="Bahnschrift Light Condensed" panose="020B0502040204020203" pitchFamily="34" charset="0"/>
              </a:rPr>
              <a:t>у</a:t>
            </a:r>
            <a:r>
              <a:rPr lang="ru-RU" sz="2000" b="1" i="1" dirty="0" smtClean="0">
                <a:latin typeface="Bahnschrift Light Condensed" panose="020B0502040204020203" pitchFamily="34" charset="0"/>
              </a:rPr>
              <a:t>читель начальных классов МБОУ «СШ№6» </a:t>
            </a:r>
            <a:r>
              <a:rPr lang="ru-RU" sz="2000" b="1" i="1" dirty="0" err="1" smtClean="0">
                <a:latin typeface="Bahnschrift Light Condensed" panose="020B0502040204020203" pitchFamily="34" charset="0"/>
              </a:rPr>
              <a:t>г.Майкопа</a:t>
            </a:r>
            <a:r>
              <a:rPr lang="ru-RU" sz="2000" b="1" i="1" dirty="0" smtClean="0">
                <a:latin typeface="Bahnschrift Light Condensed" panose="020B0502040204020203" pitchFamily="34" charset="0"/>
              </a:rPr>
              <a:t>.</a:t>
            </a:r>
            <a:endParaRPr lang="ru-RU" sz="2000" b="1" i="1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128792"/>
          </a:xfrm>
        </p:spPr>
      </p:pic>
    </p:spTree>
    <p:extLst>
      <p:ext uri="{BB962C8B-B14F-4D97-AF65-F5344CB8AC3E}">
        <p14:creationId xmlns:p14="http://schemas.microsoft.com/office/powerpoint/2010/main" val="40462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10959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252520" cy="6741368"/>
          </a:xfrm>
        </p:spPr>
      </p:pic>
    </p:spTree>
    <p:extLst>
      <p:ext uri="{BB962C8B-B14F-4D97-AF65-F5344CB8AC3E}">
        <p14:creationId xmlns:p14="http://schemas.microsoft.com/office/powerpoint/2010/main" val="26892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171400"/>
            <a:ext cx="11017224" cy="8064896"/>
          </a:xfrm>
        </p:spPr>
      </p:pic>
    </p:spTree>
    <p:extLst>
      <p:ext uri="{BB962C8B-B14F-4D97-AF65-F5344CB8AC3E}">
        <p14:creationId xmlns:p14="http://schemas.microsoft.com/office/powerpoint/2010/main" val="39873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512511" cy="1440160"/>
          </a:xfrm>
        </p:spPr>
        <p:txBody>
          <a:bodyPr/>
          <a:lstStyle/>
          <a:p>
            <a:r>
              <a:rPr lang="ru-RU" dirty="0" smtClean="0"/>
              <a:t>Признаки методов активного обучения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916832"/>
            <a:ext cx="7704856" cy="4554840"/>
          </a:xfrm>
        </p:spPr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Проблемности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-Индивидуализация;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Непосредственность,самостоятельность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обуч-ся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учебной информацией;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-Мотивации;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-Эмоциональное воздействие;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9174060" cy="7173416"/>
          </a:xfrm>
        </p:spPr>
      </p:pic>
    </p:spTree>
    <p:extLst>
      <p:ext uri="{BB962C8B-B14F-4D97-AF65-F5344CB8AC3E}">
        <p14:creationId xmlns:p14="http://schemas.microsoft.com/office/powerpoint/2010/main" val="34498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3999" cy="7029400"/>
          </a:xfrm>
        </p:spPr>
      </p:pic>
    </p:spTree>
    <p:extLst>
      <p:ext uri="{BB962C8B-B14F-4D97-AF65-F5344CB8AC3E}">
        <p14:creationId xmlns:p14="http://schemas.microsoft.com/office/powerpoint/2010/main" val="23194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4000" cy="7389440"/>
          </a:xfrm>
        </p:spPr>
      </p:pic>
    </p:spTree>
    <p:extLst>
      <p:ext uri="{BB962C8B-B14F-4D97-AF65-F5344CB8AC3E}">
        <p14:creationId xmlns:p14="http://schemas.microsoft.com/office/powerpoint/2010/main" val="3042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2915" r="1940" b="7454"/>
          <a:stretch/>
        </p:blipFill>
        <p:spPr>
          <a:xfrm>
            <a:off x="-180528" y="-171400"/>
            <a:ext cx="9505056" cy="7029399"/>
          </a:xfrm>
        </p:spPr>
      </p:pic>
    </p:spTree>
    <p:extLst>
      <p:ext uri="{BB962C8B-B14F-4D97-AF65-F5344CB8AC3E}">
        <p14:creationId xmlns:p14="http://schemas.microsoft.com/office/powerpoint/2010/main" val="18600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7016" r="4105" b="7625"/>
          <a:stretch/>
        </p:blipFill>
        <p:spPr>
          <a:xfrm>
            <a:off x="-180528" y="0"/>
            <a:ext cx="9649072" cy="7101407"/>
          </a:xfrm>
        </p:spPr>
      </p:pic>
    </p:spTree>
    <p:extLst>
      <p:ext uri="{BB962C8B-B14F-4D97-AF65-F5344CB8AC3E}">
        <p14:creationId xmlns:p14="http://schemas.microsoft.com/office/powerpoint/2010/main" val="37680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36496" cy="6858000"/>
          </a:xfrm>
        </p:spPr>
      </p:pic>
    </p:spTree>
    <p:extLst>
      <p:ext uri="{BB962C8B-B14F-4D97-AF65-F5344CB8AC3E}">
        <p14:creationId xmlns:p14="http://schemas.microsoft.com/office/powerpoint/2010/main" val="386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229938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272808"/>
          </a:xfrm>
        </p:spPr>
      </p:pic>
    </p:spTree>
    <p:extLst>
      <p:ext uri="{BB962C8B-B14F-4D97-AF65-F5344CB8AC3E}">
        <p14:creationId xmlns:p14="http://schemas.microsoft.com/office/powerpoint/2010/main" val="11091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2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608512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0328" y="-1092121"/>
            <a:ext cx="2808312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15416"/>
            <a:ext cx="9252520" cy="7344816"/>
          </a:xfrm>
        </p:spPr>
      </p:pic>
    </p:spTree>
    <p:extLst>
      <p:ext uri="{BB962C8B-B14F-4D97-AF65-F5344CB8AC3E}">
        <p14:creationId xmlns:p14="http://schemas.microsoft.com/office/powerpoint/2010/main" val="14674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0131" r="4618" b="4224"/>
          <a:stretch/>
        </p:blipFill>
        <p:spPr>
          <a:xfrm>
            <a:off x="0" y="-387424"/>
            <a:ext cx="9143999" cy="7056784"/>
          </a:xfrm>
        </p:spPr>
      </p:pic>
    </p:spTree>
    <p:extLst>
      <p:ext uri="{BB962C8B-B14F-4D97-AF65-F5344CB8AC3E}">
        <p14:creationId xmlns:p14="http://schemas.microsoft.com/office/powerpoint/2010/main" val="23049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252520" cy="6912768"/>
          </a:xfrm>
        </p:spPr>
      </p:pic>
    </p:spTree>
    <p:extLst>
      <p:ext uri="{BB962C8B-B14F-4D97-AF65-F5344CB8AC3E}">
        <p14:creationId xmlns:p14="http://schemas.microsoft.com/office/powerpoint/2010/main" val="8716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40804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19501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1" b="25266"/>
          <a:stretch/>
        </p:blipFill>
        <p:spPr>
          <a:xfrm>
            <a:off x="-1" y="116632"/>
            <a:ext cx="4283967" cy="28803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9010" r="15647"/>
          <a:stretch/>
        </p:blipFill>
        <p:spPr>
          <a:xfrm rot="10800000">
            <a:off x="18876" y="2933563"/>
            <a:ext cx="5270674" cy="3841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r="12653"/>
          <a:stretch/>
        </p:blipFill>
        <p:spPr>
          <a:xfrm rot="16200000">
            <a:off x="4506389" y="2743374"/>
            <a:ext cx="5004050" cy="4221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r="17270"/>
          <a:stretch/>
        </p:blipFill>
        <p:spPr>
          <a:xfrm rot="16200000">
            <a:off x="5040052" y="-884598"/>
            <a:ext cx="3384376" cy="4464496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388424" y="260648"/>
            <a:ext cx="360040" cy="504056"/>
          </a:xfrm>
          <a:prstGeom prst="ellipse">
            <a:avLst/>
          </a:prstGeom>
          <a:solidFill>
            <a:schemeClr val="bg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8875" y="3501008"/>
            <a:ext cx="304653" cy="3274133"/>
          </a:xfrm>
          <a:prstGeom prst="ellipse">
            <a:avLst/>
          </a:prstGeom>
          <a:solidFill>
            <a:schemeClr val="bg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965514" y="3781548"/>
            <a:ext cx="648072" cy="3068960"/>
          </a:xfrm>
          <a:prstGeom prst="ellipse">
            <a:avLst/>
          </a:prstGeom>
          <a:solidFill>
            <a:schemeClr val="bg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2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468544" cy="7029400"/>
          </a:xfrm>
        </p:spPr>
      </p:pic>
    </p:spTree>
    <p:extLst>
      <p:ext uri="{BB962C8B-B14F-4D97-AF65-F5344CB8AC3E}">
        <p14:creationId xmlns:p14="http://schemas.microsoft.com/office/powerpoint/2010/main" val="30018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40960" cy="6669360"/>
          </a:xfrm>
        </p:spPr>
      </p:pic>
    </p:spTree>
    <p:extLst>
      <p:ext uri="{BB962C8B-B14F-4D97-AF65-F5344CB8AC3E}">
        <p14:creationId xmlns:p14="http://schemas.microsoft.com/office/powerpoint/2010/main" val="9107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8964488" cy="3672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73"/>
            <a:ext cx="8639944" cy="37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1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1713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31" y="0"/>
            <a:ext cx="464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3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9036496" cy="674136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Если у </a:t>
            </a:r>
            <a:r>
              <a:rPr lang="ru-RU" b="1" dirty="0"/>
              <a:t>Вас больше 1, </a:t>
            </a:r>
            <a:r>
              <a:rPr lang="ru-RU" dirty="0"/>
              <a:t>то это говорит о демократическом стиле деятельности учителя. Педагог предоставляет возможность ученикам самостоятельно принимать решения, прислушивается к их мнению, поощряет самостоятельность суждений, учитывает не только успеваемость, но и личностные качества учеников. Основные методы воздействия: побуждение, совет, просьба. У педагога наблюдается удовлетворенность своей профессией, гибкость, высокая степень принятия себя и других, открытость и естественность в общении, доброжелательный настрой, способствующий эффективности обучения</a:t>
            </a:r>
          </a:p>
          <a:p>
            <a:r>
              <a:rPr lang="ru-RU" b="1" dirty="0"/>
              <a:t>Преобладание 2 варианта </a:t>
            </a:r>
            <a:r>
              <a:rPr lang="ru-RU" dirty="0"/>
              <a:t>ответа указывает на черты попустительского стиля деятельности учителя. Такой педагог уходит от принятия решений, передавая инициативу ученикам, коллегам, родителям. Организацию и контроль деятельности учащихся осуществляет без системы, в сложных педагогических ситуациях проявляет нерешительность и колебания, испытывая чувство определенной зависимости от учащихся. Для многих из таких педагогов характерна заниженная самооценка, чувство тревоги и неуверенности в своем профессионализме, неудовлетворенность своей работой.</a:t>
            </a:r>
          </a:p>
          <a:p>
            <a:r>
              <a:rPr lang="ru-RU" b="1" dirty="0"/>
              <a:t>Преобладание 3 варианта </a:t>
            </a:r>
            <a:r>
              <a:rPr lang="ru-RU" dirty="0"/>
              <a:t>говорит об авторитарных тенденциях в деятельности педагога. Учитель использует свои права, как правило, не считаясь с мнением детей и конкретной ситуацией. Главные методы воздействия-приказ, поручение. Для такого учителя характерна неудовлетворенность работой многих учащихся, хотя он может иметь репутацию сильного педагога. Но на его уроках дети чувствуют себя неуютно. Значительная их часть не проявляет активности и самостоятельности.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8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552728"/>
          </a:xfrm>
        </p:spPr>
      </p:pic>
    </p:spTree>
    <p:extLst>
      <p:ext uri="{BB962C8B-B14F-4D97-AF65-F5344CB8AC3E}">
        <p14:creationId xmlns:p14="http://schemas.microsoft.com/office/powerpoint/2010/main" val="32378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10444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</p:spPr>
      </p:pic>
    </p:spTree>
    <p:extLst>
      <p:ext uri="{BB962C8B-B14F-4D97-AF65-F5344CB8AC3E}">
        <p14:creationId xmlns:p14="http://schemas.microsoft.com/office/powerpoint/2010/main" val="6833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188640"/>
            <a:ext cx="9036496" cy="68407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незрелость эмоционально-волевой сферы и недоразвитие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медленная по сравнению с нормой скорость приема и переработки сенсорной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умственных операций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познавательная активность и слабость познавательных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ограниченность, отрывочность знаний и представлений об окружающем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отставание в речевом развитии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эмоционально-волевой сферы;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моторики, затруднения в координации движений, проявления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неравномерность, мозаичность проявлений недостаточности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2422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"/>
            <a:ext cx="9324528" cy="6996782"/>
          </a:xfrm>
        </p:spPr>
      </p:pic>
    </p:spTree>
    <p:extLst>
      <p:ext uri="{BB962C8B-B14F-4D97-AF65-F5344CB8AC3E}">
        <p14:creationId xmlns:p14="http://schemas.microsoft.com/office/powerpoint/2010/main" val="6189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Принципы организации работы с детьми с ОВЗ</a:t>
            </a: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4" y="1628800"/>
            <a:ext cx="847573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37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244" y="-81152"/>
            <a:ext cx="7188188" cy="9691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92088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5" y="731520"/>
            <a:ext cx="8635514" cy="6009848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endParaRPr lang="ru-RU" sz="2400" dirty="0"/>
          </a:p>
          <a:p>
            <a:pPr marL="4572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1.Индивидуальный подход </a:t>
            </a:r>
          </a:p>
          <a:p>
            <a:pPr marL="4572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каждому ученику;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2.Предотвращение наступления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утомления;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3.Использование методов, активизирующих познавательную и практическую деятельность обучающихся;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4.Проявление 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такта;</a:t>
            </a:r>
          </a:p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168352" cy="154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98" y="2700715"/>
            <a:ext cx="2857500" cy="159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013176"/>
            <a:ext cx="2016224" cy="126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6512511" cy="36004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40960" cy="700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6087</TotalTime>
  <Words>378</Words>
  <Application>Microsoft Office PowerPoint</Application>
  <PresentationFormat>Экран (4:3)</PresentationFormat>
  <Paragraphs>35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организации работы с детьми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Признаки методов активного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Зборовская</dc:creator>
  <cp:lastModifiedBy>Галина Белоусова</cp:lastModifiedBy>
  <cp:revision>40</cp:revision>
  <dcterms:created xsi:type="dcterms:W3CDTF">2021-11-07T07:23:42Z</dcterms:created>
  <dcterms:modified xsi:type="dcterms:W3CDTF">2022-01-28T05:26:32Z</dcterms:modified>
</cp:coreProperties>
</file>